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</p:sldMasterIdLst>
  <p:notesMasterIdLst>
    <p:notesMasterId r:id="rId38"/>
  </p:notesMasterIdLst>
  <p:handoutMasterIdLst>
    <p:handoutMasterId r:id="rId39"/>
  </p:handoutMasterIdLst>
  <p:sldIdLst>
    <p:sldId id="432" r:id="rId7"/>
    <p:sldId id="541" r:id="rId8"/>
    <p:sldId id="542" r:id="rId9"/>
    <p:sldId id="544" r:id="rId10"/>
    <p:sldId id="545" r:id="rId11"/>
    <p:sldId id="546" r:id="rId12"/>
    <p:sldId id="570" r:id="rId13"/>
    <p:sldId id="548" r:id="rId14"/>
    <p:sldId id="571" r:id="rId15"/>
    <p:sldId id="573" r:id="rId16"/>
    <p:sldId id="549" r:id="rId17"/>
    <p:sldId id="550" r:id="rId18"/>
    <p:sldId id="568" r:id="rId19"/>
    <p:sldId id="551" r:id="rId20"/>
    <p:sldId id="574" r:id="rId21"/>
    <p:sldId id="552" r:id="rId22"/>
    <p:sldId id="553" r:id="rId23"/>
    <p:sldId id="569" r:id="rId24"/>
    <p:sldId id="555" r:id="rId25"/>
    <p:sldId id="582" r:id="rId26"/>
    <p:sldId id="575" r:id="rId27"/>
    <p:sldId id="576" r:id="rId28"/>
    <p:sldId id="577" r:id="rId29"/>
    <p:sldId id="578" r:id="rId30"/>
    <p:sldId id="579" r:id="rId31"/>
    <p:sldId id="580" r:id="rId32"/>
    <p:sldId id="581" r:id="rId33"/>
    <p:sldId id="556" r:id="rId34"/>
    <p:sldId id="557" r:id="rId35"/>
    <p:sldId id="561" r:id="rId36"/>
    <p:sldId id="559" r:id="rId37"/>
  </p:sldIdLst>
  <p:sldSz cx="9144000" cy="6858000" type="screen4x3"/>
  <p:notesSz cx="7053263" cy="93726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30" clrIdx="2">
    <p:extLst/>
  </p:cmAuthor>
  <p:cmAuthor id="3" name="Jennifer Balkus" initials="" lastIdx="0" clrIdx="3"/>
  <p:cmAuthor id="4" name="Rachel Scheckter" initials="RS" lastIdx="9" clrIdx="4">
    <p:extLst>
      <p:ext uri="{19B8F6BF-5375-455C-9EA6-DF929625EA0E}">
        <p15:presenceInfo xmlns:p15="http://schemas.microsoft.com/office/powerpoint/2012/main" userId="S-1-5-21-3803739944-511804359-1636214392-17840" providerId="AD"/>
      </p:ext>
    </p:extLst>
  </p:cmAuthor>
  <p:cmAuthor id="5" name="Morgan Garcia" initials="MG" lastIdx="1" clrIdx="5">
    <p:extLst>
      <p:ext uri="{19B8F6BF-5375-455C-9EA6-DF929625EA0E}">
        <p15:presenceInfo xmlns:p15="http://schemas.microsoft.com/office/powerpoint/2012/main" userId="S-1-5-21-3803739944-511804359-1636214392-394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4D"/>
    <a:srgbClr val="740074"/>
    <a:srgbClr val="92D050"/>
    <a:srgbClr val="F3F3F3"/>
    <a:srgbClr val="F0DCF0"/>
    <a:srgbClr val="FFE1FF"/>
    <a:srgbClr val="6600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1243" autoAdjust="0"/>
  </p:normalViewPr>
  <p:slideViewPr>
    <p:cSldViewPr>
      <p:cViewPr varScale="1">
        <p:scale>
          <a:sx n="73" d="100"/>
          <a:sy n="73" d="100"/>
        </p:scale>
        <p:origin x="17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255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t" anchorCtr="0" compatLnSpc="1">
            <a:prstTxWarp prst="textNoShape">
              <a:avLst/>
            </a:prstTxWarp>
          </a:bodyPr>
          <a:lstStyle>
            <a:lvl1pPr defTabSz="93866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416" y="0"/>
            <a:ext cx="3056255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t" anchorCtr="0" compatLnSpc="1">
            <a:prstTxWarp prst="textNoShape">
              <a:avLst/>
            </a:prstTxWarp>
          </a:bodyPr>
          <a:lstStyle>
            <a:lvl1pPr algn="r" defTabSz="93866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3009"/>
            <a:ext cx="3056255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b" anchorCtr="0" compatLnSpc="1">
            <a:prstTxWarp prst="textNoShape">
              <a:avLst/>
            </a:prstTxWarp>
          </a:bodyPr>
          <a:lstStyle>
            <a:lvl1pPr defTabSz="93866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416" y="8903009"/>
            <a:ext cx="3056255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b" anchorCtr="0" compatLnSpc="1">
            <a:prstTxWarp prst="textNoShape">
              <a:avLst/>
            </a:prstTxWarp>
          </a:bodyPr>
          <a:lstStyle>
            <a:lvl1pPr algn="r" defTabSz="938666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255" cy="467989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416" y="0"/>
            <a:ext cx="3056255" cy="467989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168" y="4452306"/>
            <a:ext cx="5642928" cy="4216709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3009"/>
            <a:ext cx="3056255" cy="467989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416" y="8903009"/>
            <a:ext cx="3056255" cy="467989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the site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designee will sign-off on the Eligibility Criteria – Decliner Population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eCRF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an electronic signature to confirm participant eligibility within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Medidata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98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reminder, it is expected that procedures involved with the HOPE Decliner Population will be completed in one visit; however, multiple visits may be scheduled to complete these procedures.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You’ll get a limited amount of time to answer each of the pop quiz questions – we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will keep score over the training, so hold on to your paper!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83D35F-F525-4FCE-93D2-EA4B27F2338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795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1B01F0-EB6A-46ED-8F08-E3BE4C9B3D18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10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E3D33A-17C7-4EB7-8D43-A1D51B5896B1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42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E45AC1-AA74-4437-989A-2F5672C3032E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30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033E4E-E88B-4369-9770-BE5D311FE8B5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78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E5D44B-47FB-422C-B037-65E199C5D502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0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086F4D-6783-4F36-A442-A5C3A4360BCC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97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Any questions?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422225-E95F-43D5-B968-5B18E3FC623A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if a participant was ineligible due to positive HIV or pregnancy testing, they should not be considered for decliner population enrollment.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35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5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the Decliner Screening and Enrollment Log should be updated with date of discontinuation of screening and reason for screen failure (list item number as appropriate from the Decliner Eligibility Checklist).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</a:t>
            </a:r>
            <a:r>
              <a:rPr lang="en-US" baseline="0" dirty="0"/>
              <a:t> of visits will depend on participant’s and site schedule and time required to complete all procedures.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4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next go through</a:t>
            </a:r>
            <a:r>
              <a:rPr lang="en-US" baseline="0" dirty="0"/>
              <a:t> the procedures outlined in the decliner visit checklist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informed consent administration should follow site-specific SOP and guidelines provided in Section 5 of the SSP manual.</a:t>
            </a:r>
          </a:p>
          <a:p>
            <a:endParaRPr lang="en-US" dirty="0"/>
          </a:p>
          <a:p>
            <a:r>
              <a:rPr lang="en-US" dirty="0"/>
              <a:t>More on the HOPE</a:t>
            </a:r>
            <a:r>
              <a:rPr lang="en-US" baseline="0" dirty="0"/>
              <a:t> informed consent process is coming in a later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1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r>
              <a:rPr lang="en-US" baseline="0" dirty="0"/>
              <a:t> of informed consent will be covered in the informed consent training.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same process as for the full</a:t>
            </a:r>
            <a:r>
              <a:rPr lang="en-US" baseline="0" dirty="0"/>
              <a:t> HOPE study</a:t>
            </a:r>
            <a:r>
              <a:rPr lang="en-US" dirty="0"/>
              <a:t> population and will be covered in more detail in the screening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MTN-025/HOPE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284396"/>
            <a:ext cx="6400800" cy="2268804"/>
          </a:xfrm>
        </p:spPr>
        <p:txBody>
          <a:bodyPr/>
          <a:lstStyle/>
          <a:p>
            <a:pPr eaLnBrk="1" hangingPunct="1"/>
            <a:r>
              <a:rPr lang="en-US" sz="3600" b="1" i="1" dirty="0"/>
              <a:t>Decliner Population Procedures</a:t>
            </a:r>
            <a:endParaRPr lang="en-US" altLang="en-US" sz="36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720"/>
            <a:ext cx="277367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4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IC process must be documented per site and DAIDS SOP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5105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PTID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 sz="2800" dirty="0"/>
              <a:t>PTID assignment for the Decliner Population will follow the same guidance as HOPE, and both decliners and full-study participants will be listed in the same log</a:t>
            </a:r>
          </a:p>
          <a:p>
            <a:pPr lvl="1"/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3775"/>
            <a:ext cx="87344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7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Inclusion:</a:t>
            </a:r>
            <a:endParaRPr lang="en-US" sz="2200" dirty="0"/>
          </a:p>
          <a:p>
            <a:pPr lvl="1"/>
            <a:r>
              <a:rPr lang="en-US" sz="2400" dirty="0"/>
              <a:t>Able and willing to provide informed consent</a:t>
            </a:r>
            <a:endParaRPr lang="en-US" sz="1800" dirty="0"/>
          </a:p>
          <a:p>
            <a:pPr lvl="1"/>
            <a:r>
              <a:rPr lang="en-US" sz="2400" dirty="0"/>
              <a:t>Participated in MTN-020 (ASPIRE)</a:t>
            </a:r>
          </a:p>
          <a:p>
            <a:pPr lvl="1"/>
            <a:r>
              <a:rPr lang="en-US" sz="2400" dirty="0"/>
              <a:t>Declines participation in the main HOPE study</a:t>
            </a:r>
          </a:p>
          <a:p>
            <a:pPr lvl="1"/>
            <a:r>
              <a:rPr lang="en-US" sz="2400" dirty="0"/>
              <a:t>Able and willing to perform the Decliner Population study procedures</a:t>
            </a:r>
          </a:p>
          <a:p>
            <a:r>
              <a:rPr lang="en-US" sz="2800" dirty="0"/>
              <a:t>Exclusion:</a:t>
            </a:r>
            <a:endParaRPr lang="en-US" sz="2200" dirty="0"/>
          </a:p>
          <a:p>
            <a:pPr lvl="1"/>
            <a:r>
              <a:rPr lang="en-US" sz="2400" dirty="0"/>
              <a:t>Has any other condition that, in the opinion of the </a:t>
            </a:r>
            <a:r>
              <a:rPr lang="en-US" sz="2400" dirty="0" err="1"/>
              <a:t>IoR</a:t>
            </a:r>
            <a:r>
              <a:rPr lang="en-US" sz="2400" dirty="0"/>
              <a:t>/designee, would preclude informed consent, make study participation unsafe, complicate interpretation of study outcome data, or otherwise interfere with achieving study objectives.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797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Eligibility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ndara"/>
              </a:rPr>
              <a:t>Evaluated by administration of the Decliner Behavioral Eligibility 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657312"/>
            <a:ext cx="7200900" cy="40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209800"/>
            <a:ext cx="3962400" cy="4175632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Once eligibility is assessed and participant is found eligible, the </a:t>
            </a:r>
            <a:r>
              <a:rPr lang="en-US" dirty="0" err="1"/>
              <a:t>IoR</a:t>
            </a:r>
            <a:r>
              <a:rPr lang="en-US" dirty="0"/>
              <a:t> or designee completes final sign-off on the Decliner Eligibility Checklist.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1" y="1889273"/>
            <a:ext cx="5715000" cy="46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Enrollment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819400"/>
          </a:xfrm>
        </p:spPr>
        <p:txBody>
          <a:bodyPr/>
          <a:lstStyle/>
          <a:p>
            <a:pPr lvl="1"/>
            <a:r>
              <a:rPr lang="en-US" dirty="0"/>
              <a:t>A second staff member will verify eligibility and also sign-off on the Decliner Eligibility Criteria Checklist. </a:t>
            </a:r>
            <a:r>
              <a:rPr lang="en-US" b="1" dirty="0">
                <a:solidFill>
                  <a:srgbClr val="00B050"/>
                </a:solidFill>
              </a:rPr>
              <a:t>At this point the participant is considered enrolled in the decliner population subset.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657600"/>
            <a:ext cx="6054471" cy="30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After participant is enrolled, conduct the following procedures:</a:t>
            </a:r>
          </a:p>
          <a:p>
            <a:pPr lvl="1"/>
            <a:r>
              <a:rPr lang="en-US" dirty="0"/>
              <a:t>Collection of demographic data</a:t>
            </a:r>
          </a:p>
          <a:p>
            <a:pPr lvl="1"/>
            <a:r>
              <a:rPr lang="en-US" dirty="0"/>
              <a:t>Administration of behavioral assessment </a:t>
            </a:r>
          </a:p>
          <a:p>
            <a:pPr lvl="1"/>
            <a:r>
              <a:rPr lang="en-US" dirty="0"/>
              <a:t>If applicable, conduct of in-depth interview (at sites participating in the qualitative component and if the participant is selected for a decliner IDI) </a:t>
            </a:r>
          </a:p>
          <a:p>
            <a:pPr lvl="1"/>
            <a:r>
              <a:rPr lang="en-US" dirty="0"/>
              <a:t>Provide reimbursement</a:t>
            </a:r>
          </a:p>
        </p:txBody>
      </p:sp>
    </p:spTree>
    <p:extLst>
      <p:ext uri="{BB962C8B-B14F-4D97-AF65-F5344CB8AC3E}">
        <p14:creationId xmlns:p14="http://schemas.microsoft.com/office/powerpoint/2010/main" val="129503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 Files and Source Documentation:</a:t>
            </a:r>
          </a:p>
          <a:p>
            <a:pPr lvl="1"/>
            <a:r>
              <a:rPr lang="en-US" dirty="0"/>
              <a:t>Eligibility criteria documentation</a:t>
            </a:r>
          </a:p>
          <a:p>
            <a:pPr lvl="1"/>
            <a:r>
              <a:rPr lang="en-US" dirty="0"/>
              <a:t>Informed consent documentation</a:t>
            </a:r>
          </a:p>
          <a:p>
            <a:pPr lvl="1"/>
            <a:r>
              <a:rPr lang="en-US" dirty="0"/>
              <a:t>All contacts and attempted contacts</a:t>
            </a:r>
          </a:p>
          <a:p>
            <a:pPr lvl="1"/>
            <a:r>
              <a:rPr lang="en-US" dirty="0"/>
              <a:t>Procedures performed by study staff during the study</a:t>
            </a:r>
          </a:p>
          <a:p>
            <a:pPr lvl="1"/>
            <a:r>
              <a:rPr lang="en-US" dirty="0"/>
              <a:t>Case report forms (CRFs) applicable to decliners and other forms (e.g. Decliner Behavioral Eligibility Worksheet and Decliner Eligibility Checklist, Screening and Enrollment Logs)</a:t>
            </a:r>
          </a:p>
        </p:txBody>
      </p:sp>
    </p:spTree>
    <p:extLst>
      <p:ext uri="{BB962C8B-B14F-4D97-AF65-F5344CB8AC3E}">
        <p14:creationId xmlns:p14="http://schemas.microsoft.com/office/powerpoint/2010/main" val="18246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0" y="1600200"/>
            <a:ext cx="4480560" cy="4785232"/>
          </a:xfrm>
        </p:spPr>
        <p:txBody>
          <a:bodyPr/>
          <a:lstStyle/>
          <a:p>
            <a:r>
              <a:rPr lang="en-US" dirty="0"/>
              <a:t>CRFs to be completed for all enrolled decliner participants:</a:t>
            </a:r>
          </a:p>
          <a:p>
            <a:pPr lvl="1"/>
            <a:r>
              <a:rPr lang="en-US" dirty="0"/>
              <a:t>Eligibility Criteria – Decliner Population</a:t>
            </a:r>
          </a:p>
          <a:p>
            <a:pPr lvl="1"/>
            <a:r>
              <a:rPr lang="en-US" dirty="0"/>
              <a:t>Enrollment – Decliner Population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Baseline Behavior Assessment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362200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Referrals made as a result of information gathered during decliner visit procedures</a:t>
            </a:r>
          </a:p>
          <a:p>
            <a:r>
              <a:rPr lang="en-US" dirty="0"/>
              <a:t>If applicable (for sites participating in the qualitative component, and for those participants selected for a decliner IDI): interview transcripts, notes recorded on interview guides, separate sheets, and/or additional materials used for IDIs </a:t>
            </a:r>
          </a:p>
        </p:txBody>
      </p:sp>
    </p:spTree>
    <p:extLst>
      <p:ext uri="{BB962C8B-B14F-4D97-AF65-F5344CB8AC3E}">
        <p14:creationId xmlns:p14="http://schemas.microsoft.com/office/powerpoint/2010/main" val="18246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 b="1" dirty="0"/>
              <a:t>Who are the Decliner Population?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561" y="1720161"/>
            <a:ext cx="5425039" cy="4299639"/>
          </a:xfrm>
          <a:noFill/>
        </p:spPr>
        <p:txBody>
          <a:bodyPr wrap="square">
            <a:spAutoFit/>
          </a:bodyPr>
          <a:lstStyle/>
          <a:p>
            <a:r>
              <a:rPr lang="en-US" dirty="0"/>
              <a:t>Former ASPIRE participants who decline or express no interest in joining the main HOPE study </a:t>
            </a:r>
          </a:p>
          <a:p>
            <a:r>
              <a:rPr lang="en-US" dirty="0"/>
              <a:t>These participants will be offered participation as part of the Decliner Population subset 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endParaRPr lang="en-US" sz="1100" dirty="0">
              <a:ea typeface="ＭＳ Ｐゴシック" pitchFamily="34" charset="-128"/>
            </a:endParaRPr>
          </a:p>
        </p:txBody>
      </p:sp>
      <p:pic>
        <p:nvPicPr>
          <p:cNvPr id="16388" name="Picture 4" descr="MTN 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31546"/>
            <a:ext cx="941388" cy="55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1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r="18600"/>
          <a:stretch/>
        </p:blipFill>
        <p:spPr>
          <a:xfrm>
            <a:off x="5410200" y="2009385"/>
            <a:ext cx="3276600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377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dirty="0"/>
              <a:t>Pop Quiz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966436"/>
            <a:ext cx="4648200" cy="40100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/>
              <a:t>Throughout the training, we will have several pop quizzes for you to participate in, individually. Keep a paper specifically for this, and we will provide answers after each quiz.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The team member with the most correct answers at the end of day 2 wins!</a:t>
            </a:r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15625"/>
          <a:stretch>
            <a:fillRect/>
          </a:stretch>
        </p:blipFill>
        <p:spPr bwMode="auto">
          <a:xfrm>
            <a:off x="5121593" y="1935956"/>
            <a:ext cx="38100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1315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Decliner Pop Quiz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428875" y="1757363"/>
            <a:ext cx="5562600" cy="68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9A004D"/>
                </a:solidFill>
              </a:rPr>
              <a:t>Get out your quiz paper!</a:t>
            </a:r>
          </a:p>
        </p:txBody>
      </p:sp>
      <p:pic>
        <p:nvPicPr>
          <p:cNvPr id="45061" name="Picture 4" descr="C:\Users\amayo\AppData\Local\Microsoft\Windows\Temporary Internet Files\Content.Outlook\HHF5TJ64\Hope_Study_1Tag_PMS (00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91213"/>
            <a:ext cx="18097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0026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1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If a decliner does not want to come to the clinic, can her visit take place off-site?</a:t>
            </a:r>
          </a:p>
        </p:txBody>
      </p:sp>
      <p:sp>
        <p:nvSpPr>
          <p:cNvPr id="47107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Decliner Pop Quiz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32710"/>
            <a:ext cx="5181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 startAt="2"/>
            </a:pPr>
            <a:r>
              <a:rPr lang="en-US" altLang="en-US" dirty="0"/>
              <a:t>At what point is a participant considered enrolled in the HOPE decliner population?</a:t>
            </a:r>
          </a:p>
        </p:txBody>
      </p:sp>
      <p:sp>
        <p:nvSpPr>
          <p:cNvPr id="49155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Decliner Pop Quiz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1676400" y="2895600"/>
            <a:ext cx="5457825" cy="2667000"/>
            <a:chOff x="1676400" y="2895601"/>
            <a:chExt cx="5458558" cy="2666999"/>
          </a:xfrm>
        </p:grpSpPr>
        <p:pic>
          <p:nvPicPr>
            <p:cNvPr id="4915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2" t="20695" b="30392"/>
            <a:stretch>
              <a:fillRect/>
            </a:stretch>
          </p:blipFill>
          <p:spPr bwMode="auto">
            <a:xfrm>
              <a:off x="2009042" y="2895601"/>
              <a:ext cx="5125916" cy="251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76400" y="4038601"/>
              <a:ext cx="457261" cy="1523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70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 startAt="3"/>
            </a:pPr>
            <a:r>
              <a:rPr lang="en-US" altLang="en-US" dirty="0"/>
              <a:t>Do study staff need to complete behavioral assessments with HOPE decliners?</a:t>
            </a:r>
          </a:p>
        </p:txBody>
      </p:sp>
      <p:sp>
        <p:nvSpPr>
          <p:cNvPr id="5120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Decliner Pop Quiz</a:t>
            </a:r>
          </a:p>
        </p:txBody>
      </p:sp>
      <p:pic>
        <p:nvPicPr>
          <p:cNvPr id="51205" name="Picture 5" descr="C:\Users\amayo\AppData\Local\Microsoft\Windows\Temporary Internet Files\Content.Outlook\HHF5TJ64\Hope_Study_1Tag_PMS (00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54680"/>
            <a:ext cx="39163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6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419600" cy="4444999"/>
          </a:xfrm>
          <a:prstGeom prst="rect">
            <a:avLst/>
          </a:prstGeom>
        </p:spPr>
      </p:pic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 startAt="4"/>
            </a:pPr>
            <a:r>
              <a:rPr lang="en-US" altLang="en-US" dirty="0"/>
              <a:t>PTID assignment for decliners is the same as _____? (Fill in the blank!)</a:t>
            </a:r>
          </a:p>
        </p:txBody>
      </p:sp>
      <p:sp>
        <p:nvSpPr>
          <p:cNvPr id="53251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Decliner Pop Quiz</a:t>
            </a:r>
          </a:p>
        </p:txBody>
      </p:sp>
    </p:spTree>
    <p:extLst>
      <p:ext uri="{BB962C8B-B14F-4D97-AF65-F5344CB8AC3E}">
        <p14:creationId xmlns:p14="http://schemas.microsoft.com/office/powerpoint/2010/main" val="58798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 startAt="5"/>
            </a:pPr>
            <a:r>
              <a:rPr lang="en-US" altLang="en-US" dirty="0"/>
              <a:t>True or false? Decliner visit procedures must be completed in one visit.</a:t>
            </a:r>
          </a:p>
        </p:txBody>
      </p:sp>
      <p:sp>
        <p:nvSpPr>
          <p:cNvPr id="55299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Decliner Pop Quiz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0550" y="4570413"/>
            <a:ext cx="704850" cy="30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667000"/>
            <a:ext cx="6648450" cy="37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69720"/>
            <a:ext cx="3515215" cy="3505200"/>
          </a:xfrm>
          <a:prstGeom prst="rect">
            <a:avLst/>
          </a:prstGeom>
        </p:spPr>
      </p:pic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12954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Yes – as long as she has consented to this according to site procedures. 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After second sign-off on the eligibility checklist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Yes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HOPE full study participants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False!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57347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Decliner Pop Quiz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224406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ineligible participants, the following documentation should be in place:</a:t>
            </a:r>
          </a:p>
          <a:p>
            <a:pPr lvl="1"/>
            <a:r>
              <a:rPr lang="en-US" dirty="0"/>
              <a:t>Completed Decliner Screening and Enrollment ICF </a:t>
            </a:r>
          </a:p>
          <a:p>
            <a:pPr lvl="1"/>
            <a:r>
              <a:rPr lang="en-US" dirty="0"/>
              <a:t>Reason(s) for ineligibility and date</a:t>
            </a:r>
          </a:p>
          <a:p>
            <a:pPr lvl="1"/>
            <a:r>
              <a:rPr lang="en-US" dirty="0"/>
              <a:t>Completed Eligibility Criteria – Decliner Population CRF, updated with screen failure reason(s) and submitted to SCHARP </a:t>
            </a:r>
          </a:p>
        </p:txBody>
      </p:sp>
    </p:spTree>
    <p:extLst>
      <p:ext uri="{BB962C8B-B14F-4D97-AF65-F5344CB8AC3E}">
        <p14:creationId xmlns:p14="http://schemas.microsoft.com/office/powerpoint/2010/main" val="2072679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Failures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81600" cy="4785232"/>
          </a:xfrm>
        </p:spPr>
        <p:txBody>
          <a:bodyPr/>
          <a:lstStyle/>
          <a:p>
            <a:pPr lvl="1"/>
            <a:r>
              <a:rPr lang="en-US" dirty="0"/>
              <a:t>Necessary referrals on file (as appropriate) </a:t>
            </a:r>
          </a:p>
          <a:p>
            <a:pPr lvl="1"/>
            <a:r>
              <a:rPr lang="en-US" dirty="0"/>
              <a:t>All documentation (e.g. source, chart notes) completed up until the time that ineligibility was determined</a:t>
            </a:r>
          </a:p>
          <a:p>
            <a:pPr lvl="1"/>
            <a:r>
              <a:rPr lang="en-US" dirty="0"/>
              <a:t>Indication of what visit procedures were conducted (on visit checklists)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24384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Who are the Decliner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found ineligible for HOPE enrollment (screen failure) does </a:t>
            </a:r>
            <a:r>
              <a:rPr lang="en-US" b="1" u="sng" dirty="0"/>
              <a:t>not</a:t>
            </a:r>
            <a:r>
              <a:rPr lang="en-US" b="1" dirty="0"/>
              <a:t> </a:t>
            </a:r>
            <a:r>
              <a:rPr lang="en-US" dirty="0"/>
              <a:t>equate to declining participation in the study.  Only participants who actively decline study participation (i.e. express disinterest in enrollment) should be considered for decliner group enrollment.  </a:t>
            </a:r>
          </a:p>
        </p:txBody>
      </p:sp>
    </p:spTree>
    <p:extLst>
      <p:ext uri="{BB962C8B-B14F-4D97-AF65-F5344CB8AC3E}">
        <p14:creationId xmlns:p14="http://schemas.microsoft.com/office/powerpoint/2010/main" val="145126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and Enrollment Log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58781"/>
            <a:ext cx="8229600" cy="26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9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Questions about Decliner Population? </a:t>
            </a:r>
          </a:p>
        </p:txBody>
      </p:sp>
      <p:pic>
        <p:nvPicPr>
          <p:cNvPr id="4" name="Content Placeholder 3" descr="Three Important Questions to Ask Yourself | Texas Enterpris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992312"/>
            <a:ext cx="3448050" cy="4000500"/>
          </a:xfrm>
        </p:spPr>
      </p:pic>
    </p:spTree>
    <p:extLst>
      <p:ext uri="{BB962C8B-B14F-4D97-AF65-F5344CB8AC3E}">
        <p14:creationId xmlns:p14="http://schemas.microsoft.com/office/powerpoint/2010/main" val="78579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Accrual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785232"/>
          </a:xfrm>
        </p:spPr>
        <p:txBody>
          <a:bodyPr/>
          <a:lstStyle/>
          <a:p>
            <a:r>
              <a:rPr lang="en-US" dirty="0"/>
              <a:t>Participants may be identified at the point of first recruitment contact (e.g. phone contact); therefore it is important that staff are prepared to offer education on the Decliner Population at that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18288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decided to join the Decliner Population, what’s next?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study visit</a:t>
            </a:r>
          </a:p>
          <a:p>
            <a:pPr lvl="1"/>
            <a:r>
              <a:rPr lang="en-US" dirty="0"/>
              <a:t>If participant is at the clinic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administer the ICF. Visit procedures can be conducted on the same day. </a:t>
            </a:r>
          </a:p>
          <a:p>
            <a:pPr lvl="1"/>
            <a:r>
              <a:rPr lang="en-US" dirty="0"/>
              <a:t>If participant is not at the clinic </a:t>
            </a:r>
            <a:r>
              <a:rPr lang="en-US" dirty="0">
                <a:sym typeface="Wingdings" panose="05000000000000000000" pitchFamily="2" charset="2"/>
              </a:rPr>
              <a:t> conduct screening and enrollment procedures off site or schedule visit at the clinic.</a:t>
            </a:r>
            <a:endParaRPr lang="en-US" dirty="0"/>
          </a:p>
          <a:p>
            <a:pPr lvl="1"/>
            <a:r>
              <a:rPr lang="en-US" dirty="0"/>
              <a:t>The study visit can be conducted at a single visit or multiple visits. </a:t>
            </a:r>
          </a:p>
        </p:txBody>
      </p:sp>
    </p:spTree>
    <p:extLst>
      <p:ext uri="{BB962C8B-B14F-4D97-AF65-F5344CB8AC3E}">
        <p14:creationId xmlns:p14="http://schemas.microsoft.com/office/powerpoint/2010/main" val="176601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Off-Site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785232"/>
          </a:xfrm>
        </p:spPr>
        <p:txBody>
          <a:bodyPr/>
          <a:lstStyle/>
          <a:p>
            <a:r>
              <a:rPr lang="en-US" sz="2800" dirty="0"/>
              <a:t>Visit(s) can be conducted at either the participant’s home or designated neutral location</a:t>
            </a:r>
          </a:p>
          <a:p>
            <a:r>
              <a:rPr lang="en-US" sz="2800" dirty="0"/>
              <a:t>Staff must ensure that participant confidentiality is maintained and study records will be safely maintained</a:t>
            </a:r>
          </a:p>
          <a:p>
            <a:r>
              <a:rPr lang="en-US" sz="2800" dirty="0"/>
              <a:t>To minimize risk of social harm, before you conduct the visit, discuss with participants:</a:t>
            </a:r>
          </a:p>
          <a:p>
            <a:pPr lvl="1"/>
            <a:r>
              <a:rPr lang="en-US" sz="2400" dirty="0"/>
              <a:t>If they have disclosed participation to family, neighbors, or others that may learn of these visits</a:t>
            </a:r>
          </a:p>
          <a:p>
            <a:pPr lvl="1"/>
            <a:r>
              <a:rPr lang="en-US" sz="2400" dirty="0"/>
              <a:t>Discuss with participants how staff will identify themselves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8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Checklist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9011" y="1600200"/>
            <a:ext cx="6365978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is the same as for the HOPE informed consent:</a:t>
            </a:r>
          </a:p>
          <a:p>
            <a:pPr lvl="1"/>
            <a:r>
              <a:rPr lang="en-US" dirty="0"/>
              <a:t>Informed consent must be administered prior to completing any decliner group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94314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"/>
            <a:ext cx="8229600" cy="4785232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Prior to signing the ICF, participants should fully understand study information - comprehension assessment will be used for this purpose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70961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67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BCD7002D0A448BEE7732B5A98971A" ma:contentTypeVersion="3" ma:contentTypeDescription="Create a new document." ma:contentTypeScope="" ma:versionID="e02ee09830479890d3826c688a0a3fef">
  <xsd:schema xmlns:xsd="http://www.w3.org/2001/XMLSchema" xmlns:xs="http://www.w3.org/2001/XMLSchema" xmlns:p="http://schemas.microsoft.com/office/2006/metadata/properties" xmlns:ns2="EE46082F-C198-4CB5-9620-9A849056120C" xmlns:ns3="ee46082f-c198-4cb5-9620-9a849056120c" xmlns:ns4="0cdb9d7b-3bdb-4b1c-be50-7737cb6ee7a2" targetNamespace="http://schemas.microsoft.com/office/2006/metadata/properties" ma:root="true" ma:fieldsID="c0bda97d02a2442ba92bddb079402372" ns2:_="" ns3:_="" ns4:_="">
    <xsd:import namespace="EE46082F-C198-4CB5-9620-9A849056120C"/>
    <xsd:import namespace="ee46082f-c198-4cb5-9620-9a849056120c"/>
    <xsd:import namespace="0cdb9d7b-3bdb-4b1c-be50-7737cb6ee7a2"/>
    <xsd:element name="properties">
      <xsd:complexType>
        <xsd:sequence>
          <xsd:element name="documentManagement">
            <xsd:complexType>
              <xsd:all>
                <xsd:element ref="ns2:TrainingType" minOccurs="0"/>
                <xsd:element ref="ns2:DocType" minOccurs="0"/>
                <xsd:element ref="ns2:Day" minOccurs="0"/>
                <xsd:element ref="ns3:Statu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6082F-C198-4CB5-9620-9A849056120C" elementFormDefault="qualified">
    <xsd:import namespace="http://schemas.microsoft.com/office/2006/documentManagement/types"/>
    <xsd:import namespace="http://schemas.microsoft.com/office/infopath/2007/PartnerControls"/>
    <xsd:element name="TrainingType" ma:index="8" nillable="true" ma:displayName="TrainingType" ma:format="Dropdown" ma:internalName="TrainingType">
      <xsd:simpleType>
        <xsd:restriction base="dms:Choice">
          <xsd:enumeration value="Study Specific"/>
          <xsd:enumeration value="Refresher"/>
          <xsd:enumeration value="Other"/>
        </xsd:restriction>
      </xsd:simpleType>
    </xsd:element>
    <xsd:element name="DocType" ma:index="9" nillable="true" ma:displayName="DocType" ma:format="Dropdown" ma:internalName="DocType">
      <xsd:simpleType>
        <xsd:restriction base="dms:Choice">
          <xsd:enumeration value="Agenda"/>
          <xsd:enumeration value="Evaluations"/>
          <xsd:enumeration value="Presentations"/>
          <xsd:enumeration value="Logistics"/>
          <xsd:enumeration value="Handouts/Scenario"/>
          <xsd:enumeration value="Report"/>
          <xsd:enumeration value="Other"/>
        </xsd:restriction>
      </xsd:simpleType>
    </xsd:element>
    <xsd:element name="Day" ma:index="10" nillable="true" ma:displayName="Day" ma:internalName="Da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6082f-c198-4cb5-9620-9a849056120c" elementFormDefault="qualified">
    <xsd:import namespace="http://schemas.microsoft.com/office/2006/documentManagement/types"/>
    <xsd:import namespace="http://schemas.microsoft.com/office/infopath/2007/PartnerControls"/>
    <xsd:element name="Status" ma:index="11" nillable="true" ma:displayName="Status" ma:format="Dropdown" ma:internalName="Status">
      <xsd:simpleType>
        <xsd:restriction base="dms:Choice">
          <xsd:enumeration value="Draft"/>
          <xsd:enumeration value="Archive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ee46082f-c198-4cb5-9620-9a849056120c">Final</Status>
    <Day xmlns="EE46082F-C198-4CB5-9620-9A849056120C" xsi:nil="true"/>
    <TrainingType xmlns="EE46082F-C198-4CB5-9620-9A849056120C">Study Specific</TrainingType>
    <DocType xmlns="EE46082F-C198-4CB5-9620-9A849056120C" xsi:nil="true"/>
  </documentManagement>
</p:properties>
</file>

<file path=customXml/itemProps1.xml><?xml version="1.0" encoding="utf-8"?>
<ds:datastoreItem xmlns:ds="http://schemas.openxmlformats.org/officeDocument/2006/customXml" ds:itemID="{8862E5B3-20FD-40B9-8597-E29C69E795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AAAC2-82DE-48A9-85A5-0A54F5BE6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6082F-C198-4CB5-9620-9A849056120C"/>
    <ds:schemaRef ds:uri="ee46082f-c198-4cb5-9620-9a849056120c"/>
    <ds:schemaRef ds:uri="0cdb9d7b-3bdb-4b1c-be50-7737cb6ee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B4E84A-E92E-46CE-A4EE-9751CB88818F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CC3FB5C-E001-4EAF-823E-B63FD53EC5EE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ee46082f-c198-4cb5-9620-9a849056120c"/>
    <ds:schemaRef ds:uri="0cdb9d7b-3bdb-4b1c-be50-7737cb6ee7a2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EE46082F-C198-4CB5-9620-9A84905612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</TotalTime>
  <Words>1259</Words>
  <Application>Microsoft Office PowerPoint</Application>
  <PresentationFormat>On-screen Show (4:3)</PresentationFormat>
  <Paragraphs>134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MTN-025/HOPE </vt:lpstr>
      <vt:lpstr>Who are the Decliner Population?</vt:lpstr>
      <vt:lpstr>Who are the Decliner Population?</vt:lpstr>
      <vt:lpstr>Participant Accrual</vt:lpstr>
      <vt:lpstr>Participant decided to join the Decliner Population, what’s next? </vt:lpstr>
      <vt:lpstr>Off-Site Considerations</vt:lpstr>
      <vt:lpstr>Visit Checklist</vt:lpstr>
      <vt:lpstr>Informed Consent Process</vt:lpstr>
      <vt:lpstr>PowerPoint Presentation</vt:lpstr>
      <vt:lpstr>Informed Consent Process</vt:lpstr>
      <vt:lpstr>PTID Assignment</vt:lpstr>
      <vt:lpstr>Assessing Eligibility</vt:lpstr>
      <vt:lpstr>Behavioral Eligibility</vt:lpstr>
      <vt:lpstr>Eligibility Criteria Checklist</vt:lpstr>
      <vt:lpstr>Definition of Enrollment </vt:lpstr>
      <vt:lpstr>Visit Procedures</vt:lpstr>
      <vt:lpstr>Required Documentation</vt:lpstr>
      <vt:lpstr>Required Documentation</vt:lpstr>
      <vt:lpstr>Required Documentation</vt:lpstr>
      <vt:lpstr>Pop Quiz</vt:lpstr>
      <vt:lpstr>Decliner Pop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 Failures</vt:lpstr>
      <vt:lpstr>Screen Failures (cont.)</vt:lpstr>
      <vt:lpstr>Screening and Enrollment Log</vt:lpstr>
      <vt:lpstr>What Are Your Questions about Decliner Population? 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HOPE/MTN-025</dc:title>
  <dc:creator>rullcm</dc:creator>
  <cp:lastModifiedBy>Morgan Garcia</cp:lastModifiedBy>
  <cp:revision>411</cp:revision>
  <cp:lastPrinted>2015-10-02T15:10:59Z</cp:lastPrinted>
  <dcterms:created xsi:type="dcterms:W3CDTF">2014-10-07T13:06:20Z</dcterms:created>
  <dcterms:modified xsi:type="dcterms:W3CDTF">2016-07-14T08:05:49Z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0x010100A42BCD7002D0A448BEE7732B5A98971A</vt:lpwstr>
  </property>
  <property fmtid="{D5CDD505-2E9C-101B-9397-08002B2CF9AE}" pid="4" name="_AdHocReviewCycleID">
    <vt:i4>290892772</vt:i4>
  </property>
  <property fmtid="{D5CDD505-2E9C-101B-9397-08002B2CF9AE}" pid="5" name="_EmailSubject">
    <vt:lpwstr>HOPE Overview Slides</vt:lpwstr>
  </property>
  <property fmtid="{D5CDD505-2E9C-101B-9397-08002B2CF9AE}" pid="6" name="_AuthorEmail">
    <vt:lpwstr>AMayo@fhi360.org</vt:lpwstr>
  </property>
  <property fmtid="{D5CDD505-2E9C-101B-9397-08002B2CF9AE}" pid="7" name="_AuthorEmailDisplayName">
    <vt:lpwstr>Ashley Mayo</vt:lpwstr>
  </property>
</Properties>
</file>